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1.xml" ContentType="application/vnd.ms-office.webextension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368" r:id="rId2"/>
    <p:sldId id="400" r:id="rId3"/>
    <p:sldId id="364" r:id="rId4"/>
    <p:sldId id="374" r:id="rId5"/>
    <p:sldId id="373" r:id="rId6"/>
    <p:sldId id="406" r:id="rId7"/>
    <p:sldId id="409" r:id="rId8"/>
    <p:sldId id="401" r:id="rId9"/>
    <p:sldId id="410" r:id="rId10"/>
    <p:sldId id="411" r:id="rId11"/>
    <p:sldId id="412" r:id="rId12"/>
    <p:sldId id="413" r:id="rId13"/>
    <p:sldId id="416" r:id="rId14"/>
    <p:sldId id="415" r:id="rId15"/>
    <p:sldId id="418" r:id="rId16"/>
    <p:sldId id="419" r:id="rId17"/>
    <p:sldId id="421" r:id="rId18"/>
    <p:sldId id="417" r:id="rId19"/>
    <p:sldId id="420" r:id="rId20"/>
    <p:sldId id="422" r:id="rId21"/>
    <p:sldId id="423" r:id="rId22"/>
    <p:sldId id="424" r:id="rId23"/>
    <p:sldId id="425" r:id="rId24"/>
    <p:sldId id="39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6C"/>
    <a:srgbClr val="00A4E4"/>
    <a:srgbClr val="DEE7F6"/>
    <a:srgbClr val="B7CAEB"/>
    <a:srgbClr val="FFABAB"/>
    <a:srgbClr val="EF56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88" autoAdjust="0"/>
    <p:restoredTop sz="84504" autoAdjust="0"/>
  </p:normalViewPr>
  <p:slideViewPr>
    <p:cSldViewPr snapToGrid="0">
      <p:cViewPr>
        <p:scale>
          <a:sx n="102" d="100"/>
          <a:sy n="102" d="100"/>
        </p:scale>
        <p:origin x="3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CA534-21FC-C942-8EF2-C32A9E95CBA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48D67-A58E-BB45-917E-E57F8FAAE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36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7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24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88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conclude, we have a growing set of example R&amp;R studies for use in teaching or future metascience,</a:t>
            </a:r>
          </a:p>
          <a:p>
            <a:r>
              <a:rPr lang="en-US" dirty="0"/>
              <a:t>Each of the studies is now more reproducible than the original,</a:t>
            </a:r>
          </a:p>
          <a:p>
            <a:r>
              <a:rPr lang="en-US" dirty="0"/>
              <a:t>We have checked their internal validity by attending to and reanalyzing researcher decisions and deviations,</a:t>
            </a:r>
          </a:p>
          <a:p>
            <a:r>
              <a:rPr lang="en-US" dirty="0"/>
              <a:t>We hope wide adoption of our template or something similar would enable spatiotemporally explicit metascience – series of replications or </a:t>
            </a:r>
            <a:r>
              <a:rPr lang="en-US" dirty="0" err="1"/>
              <a:t>metaanalyses</a:t>
            </a:r>
            <a:endParaRPr lang="en-US" dirty="0"/>
          </a:p>
          <a:p>
            <a:r>
              <a:rPr lang="en-US" dirty="0"/>
              <a:t>And finally, we invite feedback and collaboration, and hope that the many individual efforts to advance open spatiotemporal data science are reaching a critical mass ready for collaboration and scaling.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48D67-A58E-BB45-917E-E57F8FAAE8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1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B810D4-14BE-9754-249B-1C49C9A06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25DB31-4E73-B0C7-1C89-47D34DFA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160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9E5F7E-51D2-238A-7D5E-3957AA0D87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221" y="246333"/>
            <a:ext cx="10269864" cy="5440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b="1" kern="1200" spc="30" baseline="0" dirty="0">
                <a:solidFill>
                  <a:srgbClr val="003660"/>
                </a:solidFill>
                <a:latin typeface="Avenir Next LT Pro Demi" panose="020B07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5882A75-8E6B-CD66-FB52-D43D0EFB86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221" y="790415"/>
            <a:ext cx="10269322" cy="351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Avenir Next LT Pro Light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(Subtitle or citations)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6DF7612-975E-C9E2-77A5-8066BE0A9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0268780" cy="4810125"/>
          </a:xfrm>
          <a:prstGeom prst="rect">
            <a:avLst/>
          </a:prstGeom>
        </p:spPr>
        <p:txBody>
          <a:bodyPr/>
          <a:lstStyle>
            <a:lvl1pPr marL="91440" indent="-91440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/>
            </a:lvl1pPr>
            <a:lvl2pPr marL="365760"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786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799E-2104-99BD-7FB8-206BC531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7CD0-B5DC-DDC8-BC2B-4F76FF00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242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CB9E-B849-9748-0B73-098B669DA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4E3EB-30F8-111E-890F-5C550E492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8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C551-AA5D-E6A2-6963-A6AB368B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24B17-E7CA-B21B-1998-A75D96A9D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7F53F-B7E6-A8C1-BEB4-561175A16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5715D-16E1-2983-9236-43F6E2EF1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B2993-5EB5-F0E5-5395-58FFC7DBE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63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044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4A86-6E31-B68E-A104-4C7EF337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B7C56-BC7D-B9A5-6722-9EB8E4384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0A594-0B75-C40A-79E6-621674054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847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6598-C6ED-D320-8EE9-30E458F3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9C5B6-8454-7AAB-B72B-640BA38D0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42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87A46D-71DC-4388-D6A9-423B5B2AE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8CDFC-538E-6190-3BD0-A4F67232F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811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D6ACC9-E028-5829-5D84-A4E22499A448}"/>
              </a:ext>
            </a:extLst>
          </p:cNvPr>
          <p:cNvSpPr txBox="1"/>
          <p:nvPr userDrawn="1"/>
        </p:nvSpPr>
        <p:spPr>
          <a:xfrm>
            <a:off x="22222" y="6484546"/>
            <a:ext cx="180040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0" dirty="0">
                <a:solidFill>
                  <a:srgbClr val="00306C"/>
                </a:solidFill>
                <a:latin typeface="+mn-lt"/>
                <a:cs typeface="Arial" panose="020B0604020202020204" pitchFamily="34" charset="0"/>
              </a:rPr>
              <a:t>Holler, Kedron &amp; Bardin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DC4B7-EEEB-9E74-E5E8-7421470F3E3E}"/>
              </a:ext>
            </a:extLst>
          </p:cNvPr>
          <p:cNvSpPr txBox="1"/>
          <p:nvPr userDrawn="1"/>
        </p:nvSpPr>
        <p:spPr>
          <a:xfrm>
            <a:off x="1820248" y="6492240"/>
            <a:ext cx="41899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Reproducing and Replicating Spatial Data Science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venirNextforSAS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B88FDC-3C7C-7B32-D3BE-F5C23798D564}"/>
              </a:ext>
            </a:extLst>
          </p:cNvPr>
          <p:cNvSpPr txBox="1">
            <a:spLocks/>
          </p:cNvSpPr>
          <p:nvPr userDrawn="1"/>
        </p:nvSpPr>
        <p:spPr>
          <a:xfrm>
            <a:off x="11666807" y="6492240"/>
            <a:ext cx="502971" cy="277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27748E-CD35-4014-937D-97776722114C}" type="slidenum">
              <a:rPr lang="en-US" sz="1200" b="1" kern="1200" smtClean="0">
                <a:solidFill>
                  <a:srgbClr val="00306C"/>
                </a:solidFill>
                <a:latin typeface="+mn-lt"/>
                <a:ea typeface="+mn-ea"/>
                <a:cs typeface="Arial" panose="020B0604020202020204" pitchFamily="34" charset="0"/>
              </a:rPr>
              <a:pPr/>
              <a:t>‹#›</a:t>
            </a:fld>
            <a:endParaRPr lang="en-US" sz="1200" b="1" kern="1200" dirty="0">
              <a:solidFill>
                <a:srgbClr val="00306C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11B754-13B0-58EB-7675-979CD2B1FD6B}"/>
              </a:ext>
            </a:extLst>
          </p:cNvPr>
          <p:cNvCxnSpPr/>
          <p:nvPr userDrawn="1"/>
        </p:nvCxnSpPr>
        <p:spPr>
          <a:xfrm flipH="1">
            <a:off x="11666807" y="6492240"/>
            <a:ext cx="2381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C65E77-8DB2-FBBE-3FDD-840EE2212C62}"/>
              </a:ext>
            </a:extLst>
          </p:cNvPr>
          <p:cNvSpPr txBox="1"/>
          <p:nvPr userDrawn="1"/>
        </p:nvSpPr>
        <p:spPr>
          <a:xfrm>
            <a:off x="10182692" y="6492240"/>
            <a:ext cx="148411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venirNextforSAS Light" panose="020B0403020202020204" pitchFamily="34" charset="0"/>
                <a:cs typeface="Arial" panose="020B0604020202020204" pitchFamily="34" charset="0"/>
              </a:rPr>
              <a:t>#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SDSS2023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35A8E-A8EA-5DEA-2232-627D075CF8C5}"/>
              </a:ext>
            </a:extLst>
          </p:cNvPr>
          <p:cNvCxnSpPr>
            <a:cxnSpLocks/>
          </p:cNvCxnSpPr>
          <p:nvPr userDrawn="1"/>
        </p:nvCxnSpPr>
        <p:spPr>
          <a:xfrm>
            <a:off x="1822628" y="6492240"/>
            <a:ext cx="0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F8023B-1683-B4D7-4D68-F6D692445639}"/>
              </a:ext>
            </a:extLst>
          </p:cNvPr>
          <p:cNvCxnSpPr>
            <a:cxnSpLocks/>
          </p:cNvCxnSpPr>
          <p:nvPr userDrawn="1"/>
        </p:nvCxnSpPr>
        <p:spPr>
          <a:xfrm>
            <a:off x="274319" y="246269"/>
            <a:ext cx="0" cy="854111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9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3" r:id="rId5"/>
    <p:sldLayoutId id="2147483655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egsrr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egsrr.github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gisci.github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iddlebury.az1.qualtrics.com/reports/public/bWlkZGxlYnVyeS02NGUzOWQ4YzJkZWMzYjAwMDk2YzU0ZGQtVVJfYTltbDVSdGJ5YXNXV3o0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each with a body of water and a blue sky&#10;&#10;Description automatically generated">
            <a:extLst>
              <a:ext uri="{FF2B5EF4-FFF2-40B4-BE49-F238E27FC236}">
                <a16:creationId xmlns:a16="http://schemas.microsoft.com/office/drawing/2014/main" id="{826EC2C9-064C-859B-8619-F211FA08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12" b="29525"/>
          <a:stretch/>
        </p:blipFill>
        <p:spPr>
          <a:xfrm>
            <a:off x="0" y="-12455"/>
            <a:ext cx="12192000" cy="36301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FAEB41-BFE3-F4B2-DAF7-67747C466A84}"/>
              </a:ext>
            </a:extLst>
          </p:cNvPr>
          <p:cNvSpPr/>
          <p:nvPr/>
        </p:nvSpPr>
        <p:spPr>
          <a:xfrm>
            <a:off x="-1" y="3339292"/>
            <a:ext cx="12192001" cy="370702"/>
          </a:xfrm>
          <a:prstGeom prst="rect">
            <a:avLst/>
          </a:prstGeom>
          <a:solidFill>
            <a:srgbClr val="04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79D4E-2415-6433-2FF9-7F45040FFAB1}"/>
              </a:ext>
            </a:extLst>
          </p:cNvPr>
          <p:cNvSpPr txBox="1"/>
          <p:nvPr/>
        </p:nvSpPr>
        <p:spPr>
          <a:xfrm>
            <a:off x="387927" y="4010955"/>
            <a:ext cx="1030066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Reproducing and Replicating Spatial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9F8E5-D11A-3E9D-75DC-B2153A94142D}"/>
              </a:ext>
            </a:extLst>
          </p:cNvPr>
          <p:cNvSpPr txBox="1"/>
          <p:nvPr/>
        </p:nvSpPr>
        <p:spPr>
          <a:xfrm>
            <a:off x="387927" y="4680148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Joseph Holler, Peter Kedron, and Sarah Bardin</a:t>
            </a:r>
          </a:p>
        </p:txBody>
      </p:sp>
      <p:pic>
        <p:nvPicPr>
          <p:cNvPr id="7" name="Picture 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ACB898B7-3140-EBB2-3B47-BAFA0302B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604" y="4729119"/>
            <a:ext cx="1682578" cy="16825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EA59DD-1386-51F3-0CA7-0A50BF4C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473" y="5303004"/>
            <a:ext cx="1239759" cy="53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dlebury College Shield and Seal">
            <a:extLst>
              <a:ext uri="{FF2B5EF4-FFF2-40B4-BE49-F238E27FC236}">
                <a16:creationId xmlns:a16="http://schemas.microsoft.com/office/drawing/2014/main" id="{9D5272E8-DA05-3731-50E9-2C23595A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2179" y="5418553"/>
            <a:ext cx="1052922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2D191-E98F-1DA2-A8F3-A9AA5748603C}"/>
              </a:ext>
            </a:extLst>
          </p:cNvPr>
          <p:cNvSpPr txBox="1"/>
          <p:nvPr/>
        </p:nvSpPr>
        <p:spPr>
          <a:xfrm>
            <a:off x="387927" y="5418553"/>
            <a:ext cx="244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6"/>
              </a:rPr>
              <a:t>HEGSRR.github.io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1C9C9-240E-0FEF-F969-10524C4A2C80}"/>
              </a:ext>
            </a:extLst>
          </p:cNvPr>
          <p:cNvSpPr txBox="1"/>
          <p:nvPr/>
        </p:nvSpPr>
        <p:spPr>
          <a:xfrm>
            <a:off x="5832764" y="5984948"/>
            <a:ext cx="6151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Funding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Support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from NSF BCS-2049837, NSF OAC-1743184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4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Share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r>
              <a:rPr lang="en-US" sz="2800" dirty="0"/>
              <a:t>Do you make the data for your study readily available </a:t>
            </a:r>
            <a:br>
              <a:rPr lang="en-US" sz="2800" dirty="0"/>
            </a:br>
            <a:r>
              <a:rPr lang="en-US" sz="2800" dirty="0"/>
              <a:t>in the most complete and unmodified form </a:t>
            </a:r>
            <a:br>
              <a:rPr lang="en-US" sz="2800" dirty="0"/>
            </a:br>
            <a:r>
              <a:rPr lang="en-US" sz="2800" dirty="0"/>
              <a:t>permissible by law and ethical protocols?</a:t>
            </a:r>
          </a:p>
        </p:txBody>
      </p:sp>
    </p:spTree>
    <p:extLst>
      <p:ext uri="{BB962C8B-B14F-4D97-AF65-F5344CB8AC3E}">
        <p14:creationId xmlns:p14="http://schemas.microsoft.com/office/powerpoint/2010/main" val="3380616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Share Methods and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r>
              <a:rPr lang="en-US" dirty="0"/>
              <a:t>, </a:t>
            </a:r>
            <a:r>
              <a:rPr lang="en-US" dirty="0" err="1"/>
              <a:t>Jupyter</a:t>
            </a:r>
            <a:r>
              <a:rPr lang="en-US" dirty="0"/>
              <a:t> Notebook, Scripts, Models, Protocols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r>
              <a:rPr lang="en-US" sz="2800" dirty="0"/>
              <a:t>Do you share a complete description of your methods?</a:t>
            </a:r>
          </a:p>
        </p:txBody>
      </p:sp>
    </p:spTree>
    <p:extLst>
      <p:ext uri="{BB962C8B-B14F-4D97-AF65-F5344CB8AC3E}">
        <p14:creationId xmlns:p14="http://schemas.microsoft.com/office/powerpoint/2010/main" val="242525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Dublin Core, ISO 191**, Federal Geographic Data Committee (FGDC)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137160" lvl="1" indent="0" algn="ctr">
              <a:buNone/>
            </a:pPr>
            <a:r>
              <a:rPr lang="en-US" sz="2800" dirty="0"/>
              <a:t>Do you provide information about your study and each of its components in a standardized format?</a:t>
            </a:r>
          </a:p>
        </p:txBody>
      </p:sp>
    </p:spTree>
    <p:extLst>
      <p:ext uri="{BB962C8B-B14F-4D97-AF65-F5344CB8AC3E}">
        <p14:creationId xmlns:p14="http://schemas.microsoft.com/office/powerpoint/2010/main" val="438830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Git, GitHub, </a:t>
            </a:r>
            <a:r>
              <a:rPr lang="en-US" dirty="0" err="1"/>
              <a:t>GitLabs</a:t>
            </a:r>
            <a:r>
              <a:rPr lang="en-US" dirty="0"/>
              <a:t>, OSF projects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137160" lvl="1" indent="0" algn="ctr">
              <a:buNone/>
            </a:pPr>
            <a:r>
              <a:rPr lang="en-US" sz="2800" dirty="0"/>
              <a:t>Do you manage and track changes </a:t>
            </a:r>
            <a:br>
              <a:rPr lang="en-US" sz="2800" dirty="0"/>
            </a:br>
            <a:r>
              <a:rPr lang="en-US" sz="2800" dirty="0"/>
              <a:t>to your study design, data, and code?</a:t>
            </a:r>
          </a:p>
        </p:txBody>
      </p:sp>
    </p:spTree>
    <p:extLst>
      <p:ext uri="{BB962C8B-B14F-4D97-AF65-F5344CB8AC3E}">
        <p14:creationId xmlns:p14="http://schemas.microsoft.com/office/powerpoint/2010/main" val="1676694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Research Compendium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HEGSRR Template, TIER Protocol, WORCS, o2r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137160" lvl="1" indent="0" algn="ctr">
              <a:buNone/>
            </a:pPr>
            <a:r>
              <a:rPr lang="en-US" sz="2800" dirty="0"/>
              <a:t>Do you collect </a:t>
            </a:r>
            <a:r>
              <a:rPr lang="en-US" sz="2800" i="1" dirty="0"/>
              <a:t>all</a:t>
            </a:r>
            <a:r>
              <a:rPr lang="en-US" sz="2800" dirty="0"/>
              <a:t> components of your study together </a:t>
            </a:r>
            <a:br>
              <a:rPr lang="en-US" sz="2800" dirty="0"/>
            </a:br>
            <a:r>
              <a:rPr lang="en-US" sz="2800" dirty="0"/>
              <a:t>in a directory organized with consistent structure</a:t>
            </a:r>
            <a:br>
              <a:rPr lang="en-US" sz="2800" dirty="0"/>
            </a:br>
            <a:r>
              <a:rPr lang="en-US" sz="2800" dirty="0"/>
              <a:t>and relative links?</a:t>
            </a:r>
          </a:p>
        </p:txBody>
      </p:sp>
    </p:spTree>
    <p:extLst>
      <p:ext uri="{BB962C8B-B14F-4D97-AF65-F5344CB8AC3E}">
        <p14:creationId xmlns:p14="http://schemas.microsoft.com/office/powerpoint/2010/main" val="1337307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922ADB-ECB8-FD98-4A4D-845FCB41A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Digital Archive with DOI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C540E-FB63-2CC6-9168-555E1C124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DOI: Digital Object Identifier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159BB-3739-7F96-4DD5-D0A88E3D4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r>
              <a:rPr lang="en-US" sz="2800" dirty="0"/>
              <a:t>Are all the components of your study digitally archived </a:t>
            </a:r>
            <a:br>
              <a:rPr lang="en-US" sz="2800" dirty="0"/>
            </a:br>
            <a:r>
              <a:rPr lang="en-US" sz="2800" dirty="0"/>
              <a:t>for long-term preservation, and labelled and linked with a persistent digital object identifier?</a:t>
            </a:r>
          </a:p>
        </p:txBody>
      </p:sp>
    </p:spTree>
    <p:extLst>
      <p:ext uri="{BB962C8B-B14F-4D97-AF65-F5344CB8AC3E}">
        <p14:creationId xmlns:p14="http://schemas.microsoft.com/office/powerpoint/2010/main" val="1784784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Licensing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Creative commons, BSD-3, GPU, MIT…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license your research products to allow others to use, modify, and redistribute them?</a:t>
            </a:r>
          </a:p>
        </p:txBody>
      </p:sp>
    </p:spTree>
    <p:extLst>
      <p:ext uri="{BB962C8B-B14F-4D97-AF65-F5344CB8AC3E}">
        <p14:creationId xmlns:p14="http://schemas.microsoft.com/office/powerpoint/2010/main" val="2158614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Source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Python, R, </a:t>
            </a:r>
            <a:r>
              <a:rPr lang="en-US" dirty="0" err="1"/>
              <a:t>PostGIS</a:t>
            </a:r>
            <a:r>
              <a:rPr lang="en-US" dirty="0"/>
              <a:t>, </a:t>
            </a:r>
            <a:r>
              <a:rPr lang="en-US" dirty="0" err="1"/>
              <a:t>GeoDA</a:t>
            </a:r>
            <a:r>
              <a:rPr lang="en-US" dirty="0"/>
              <a:t>, QGIS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use and cite research software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</a:br>
            <a:r>
              <a:rPr lang="en-US" sz="2800" dirty="0">
                <a:solidFill>
                  <a:prstClr val="black"/>
                </a:solidFill>
                <a:latin typeface="Avenir Next LT Pro Light"/>
              </a:rPr>
              <a:t>with (re)distributable source code?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95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Reproducible Computational Environment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Docker container, public cyberinfrastructure, environment metadata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137160" lvl="1" indent="0" algn="ctr">
              <a:buNone/>
            </a:pPr>
            <a:r>
              <a:rPr lang="en-US" sz="2800" dirty="0"/>
              <a:t>Do you provide access to your computational environment </a:t>
            </a:r>
            <a:br>
              <a:rPr lang="en-US" sz="2800" dirty="0"/>
            </a:br>
            <a:r>
              <a:rPr lang="en-US" sz="2800" dirty="0"/>
              <a:t>or sufficient information about your environment </a:t>
            </a:r>
            <a:br>
              <a:rPr lang="en-US" sz="2800" dirty="0"/>
            </a:br>
            <a:r>
              <a:rPr lang="en-US" sz="2800" dirty="0"/>
              <a:t>such that others can recreate it?</a:t>
            </a:r>
          </a:p>
        </p:txBody>
      </p:sp>
    </p:spTree>
    <p:extLst>
      <p:ext uri="{BB962C8B-B14F-4D97-AF65-F5344CB8AC3E}">
        <p14:creationId xmlns:p14="http://schemas.microsoft.com/office/powerpoint/2010/main" val="987436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Reproduction and Replication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attempt and share </a:t>
            </a:r>
          </a:p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reproduction or replication studies?</a:t>
            </a:r>
          </a:p>
        </p:txBody>
      </p:sp>
    </p:spTree>
    <p:extLst>
      <p:ext uri="{BB962C8B-B14F-4D97-AF65-F5344CB8AC3E}">
        <p14:creationId xmlns:p14="http://schemas.microsoft.com/office/powerpoint/2010/main" val="356709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07722-9AE3-EFA6-8582-B81862FAC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Tell us what you think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C5969-8E75-0201-CB87-9266506578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Please take 2mins to complete a short survey about open science research practices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E76FE1-1875-30DC-6AB4-7DD38222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412537" cy="4810125"/>
          </a:xfrm>
        </p:spPr>
        <p:txBody>
          <a:bodyPr/>
          <a:lstStyle/>
          <a:p>
            <a:pPr algn="ctr"/>
            <a:r>
              <a:rPr lang="en-US" sz="6000" dirty="0">
                <a:latin typeface="Arial Rounded MT Bold" panose="020F0704030504030204" pitchFamily="34" charset="0"/>
              </a:rPr>
              <a:t>go.middlebury.edu/</a:t>
            </a:r>
            <a:r>
              <a:rPr lang="en-US" sz="6000" dirty="0" err="1">
                <a:latin typeface="Arial Rounded MT Bold" panose="020F0704030504030204" pitchFamily="34" charset="0"/>
              </a:rPr>
              <a:t>hegsrr</a:t>
            </a:r>
            <a:endParaRPr lang="en-US" sz="6000" dirty="0">
              <a:latin typeface="Arial Rounded MT Bold" panose="020F0704030504030204" pitchFamily="34" charset="0"/>
            </a:endParaRP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98005DC-358D-F2FB-573A-F3BE859E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16" y="2390935"/>
            <a:ext cx="3676650" cy="3676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F385-CD41-D720-474E-C58132FE7704}"/>
              </a:ext>
            </a:extLst>
          </p:cNvPr>
          <p:cNvSpPr txBox="1"/>
          <p:nvPr/>
        </p:nvSpPr>
        <p:spPr>
          <a:xfrm>
            <a:off x="5277053" y="2851960"/>
            <a:ext cx="6052258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11 open and reproducible research practices (ORRP)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Already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Aware and interested in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Unaware or uninterested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</a:t>
            </a:r>
            <a:r>
              <a:rPr lang="en-US" dirty="0" err="1"/>
              <a:t>likert</a:t>
            </a:r>
            <a:r>
              <a:rPr lang="en-US" dirty="0"/>
              <a:t> technology adoption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deidentified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Follow-up surveys (immediate, one year)</a:t>
            </a:r>
          </a:p>
        </p:txBody>
      </p:sp>
    </p:spTree>
    <p:extLst>
      <p:ext uri="{BB962C8B-B14F-4D97-AF65-F5344CB8AC3E}">
        <p14:creationId xmlns:p14="http://schemas.microsoft.com/office/powerpoint/2010/main" val="247668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Preregistration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OSF, </a:t>
            </a:r>
            <a:r>
              <a:rPr lang="en-US" dirty="0" err="1"/>
              <a:t>AsPredicted</a:t>
            </a:r>
            <a:r>
              <a:rPr lang="en-US" dirty="0"/>
              <a:t>, Registered Reports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publicly register your hypotheses and research design before conducting your work?</a:t>
            </a:r>
          </a:p>
        </p:txBody>
      </p:sp>
    </p:spTree>
    <p:extLst>
      <p:ext uri="{BB962C8B-B14F-4D97-AF65-F5344CB8AC3E}">
        <p14:creationId xmlns:p14="http://schemas.microsoft.com/office/powerpoint/2010/main" val="3783945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00BA-41A8-86E7-BE26-A34E94DC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HEGSRR Infrastructure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0E080-262A-BCBE-716E-F5F33B538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52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FC51-453C-A634-13B7-19FB4C40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44E9D-2493-AF6D-4DF3-8FD80688E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07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89163-3D73-05B9-DF73-E30BA9494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Discussion prompts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FC4A4-B8C2-AF95-C448-D530C37EB5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 invitation to collaborate…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588EC-023E-CC51-D5EA-1B14E37E7F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i="1" dirty="0"/>
              <a:t>barriers</a:t>
            </a:r>
            <a:r>
              <a:rPr lang="en-US" dirty="0"/>
              <a:t> do you perceive to adopting open and reproducible research practices in your own scholarship (research and teaching)?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Could any resources or changes help overcome those barriers?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How can we further improve infrastructure for reproducible and replicable scholarship in spatial data science?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Can you share any successes, advice, or best practices introducing reproducibility and replicability in your spatial data science scholarship?</a:t>
            </a:r>
          </a:p>
        </p:txBody>
      </p:sp>
    </p:spTree>
    <p:extLst>
      <p:ext uri="{BB962C8B-B14F-4D97-AF65-F5344CB8AC3E}">
        <p14:creationId xmlns:p14="http://schemas.microsoft.com/office/powerpoint/2010/main" val="5094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96FFA8-7FF8-4321-52D6-AA172C82F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D9D3E-A2D6-E205-5014-FE4A71A925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BDE3-4DA5-3A56-DAFC-DB5CE377A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r>
              <a:rPr lang="en-US" dirty="0"/>
              <a:t>Example Studies – Reproducibility – Internal Validity </a:t>
            </a:r>
            <a:br>
              <a:rPr lang="en-US" dirty="0"/>
            </a:br>
            <a:r>
              <a:rPr lang="en-US" dirty="0"/>
              <a:t>Spatiotemporal Metascience – Collaboration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Follow our work at</a:t>
            </a:r>
          </a:p>
          <a:p>
            <a:pPr algn="ctr"/>
            <a:r>
              <a:rPr lang="en-US" sz="4400" dirty="0">
                <a:latin typeface="+mj-lt"/>
              </a:rPr>
              <a:t> </a:t>
            </a:r>
            <a:r>
              <a:rPr lang="en-US" sz="4400" dirty="0">
                <a:latin typeface="+mj-lt"/>
                <a:hlinkClick r:id="rId3"/>
              </a:rPr>
              <a:t>HEGSRR.github.io</a:t>
            </a:r>
            <a:r>
              <a:rPr lang="en-US" sz="4400" dirty="0">
                <a:latin typeface="+mj-lt"/>
              </a:rPr>
              <a:t> </a:t>
            </a:r>
          </a:p>
          <a:p>
            <a:pPr algn="ctr"/>
            <a:r>
              <a:rPr lang="en-US" dirty="0"/>
              <a:t>(with links to OSF and GitHub)</a:t>
            </a:r>
          </a:p>
          <a:p>
            <a:pPr algn="ctr"/>
            <a:r>
              <a:rPr lang="en-US" dirty="0">
                <a:hlinkClick r:id="rId4"/>
              </a:rPr>
              <a:t>opengisci.github.io</a:t>
            </a:r>
            <a:r>
              <a:rPr lang="en-US" dirty="0"/>
              <a:t> </a:t>
            </a:r>
          </a:p>
          <a:p>
            <a:pPr algn="ctr"/>
            <a:r>
              <a:rPr lang="en-US" sz="2000" dirty="0"/>
              <a:t>(GIScience course at Middlebury)</a:t>
            </a:r>
          </a:p>
        </p:txBody>
      </p:sp>
    </p:spTree>
    <p:extLst>
      <p:ext uri="{BB962C8B-B14F-4D97-AF65-F5344CB8AC3E}">
        <p14:creationId xmlns:p14="http://schemas.microsoft.com/office/powerpoint/2010/main" val="294976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A12E30BF-784D-F46D-1D72-41F9B3A80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23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2951017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40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7FEC1-EDF6-2E05-795E-A783539E4FFC}"/>
              </a:ext>
            </a:extLst>
          </p:cNvPr>
          <p:cNvSpPr txBox="1"/>
          <p:nvPr/>
        </p:nvSpPr>
        <p:spPr>
          <a:xfrm>
            <a:off x="472233" y="5250879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3581D-7A40-454F-91FA-725DF15025D0}"/>
              </a:ext>
            </a:extLst>
          </p:cNvPr>
          <p:cNvSpPr txBox="1"/>
          <p:nvPr/>
        </p:nvSpPr>
        <p:spPr>
          <a:xfrm>
            <a:off x="444524" y="5668950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New data, similar procedure, similar results, same or new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3408220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68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Veridical Spatial Data Science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9838D-29A9-0599-016A-BEC7686FD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dirty="0"/>
              <a:t>Principled inquiry to extract reliable and reproducible information from </a:t>
            </a:r>
            <a:r>
              <a:rPr lang="en-US" dirty="0" err="1"/>
              <a:t>spatialtemporal</a:t>
            </a:r>
            <a:r>
              <a:rPr lang="en-US" dirty="0"/>
              <a:t> data, with an </a:t>
            </a:r>
            <a:r>
              <a:rPr lang="en-US" b="1" i="1" dirty="0"/>
              <a:t>enriched technical language </a:t>
            </a:r>
            <a:r>
              <a:rPr lang="en-US" dirty="0"/>
              <a:t>to communicate and evaluate empirical evidence in the context of human decisions, domain knowledge, and geographic confounds; </a:t>
            </a:r>
            <a:r>
              <a:rPr lang="en-US" b="1" i="1" dirty="0"/>
              <a:t>supported by a system of external validation and evidence accumulation based on the purposeful replication of findings across space and time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(Adapted from Kedron and Bardin 2021, Yu and </a:t>
            </a:r>
            <a:r>
              <a:rPr lang="en-US" dirty="0" err="1"/>
              <a:t>Kumbier</a:t>
            </a:r>
            <a:r>
              <a:rPr lang="en-US" dirty="0"/>
              <a:t> 2020)</a:t>
            </a:r>
          </a:p>
        </p:txBody>
      </p:sp>
    </p:spTree>
    <p:extLst>
      <p:ext uri="{BB962C8B-B14F-4D97-AF65-F5344CB8AC3E}">
        <p14:creationId xmlns:p14="http://schemas.microsoft.com/office/powerpoint/2010/main" val="289500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Veridical Spatial Data Science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C9B4BE-BD04-0DBF-1123-414D082F87B3}"/>
              </a:ext>
            </a:extLst>
          </p:cNvPr>
          <p:cNvGrpSpPr/>
          <p:nvPr/>
        </p:nvGrpSpPr>
        <p:grpSpPr>
          <a:xfrm>
            <a:off x="2397985" y="1357474"/>
            <a:ext cx="6664187" cy="4974836"/>
            <a:chOff x="2294076" y="1347083"/>
            <a:chExt cx="6664187" cy="497483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4BC5AFC-04B1-767E-9B87-B75B7D151E04}"/>
                </a:ext>
              </a:extLst>
            </p:cNvPr>
            <p:cNvSpPr/>
            <p:nvPr/>
          </p:nvSpPr>
          <p:spPr>
            <a:xfrm>
              <a:off x="3782684" y="1815389"/>
              <a:ext cx="3803980" cy="36786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3EA43A6-73D5-B511-F414-4BD460B27FD6}"/>
                </a:ext>
              </a:extLst>
            </p:cNvPr>
            <p:cNvCxnSpPr>
              <a:cxnSpLocks/>
            </p:cNvCxnSpPr>
            <p:nvPr/>
          </p:nvCxnSpPr>
          <p:spPr>
            <a:xfrm>
              <a:off x="5691817" y="1815389"/>
              <a:ext cx="180346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414F665-9BC7-9FC0-A0EE-3DE53A254B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6400" y="5494041"/>
              <a:ext cx="17032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CE4B1D-EC26-EC42-9CC2-362083F6701C}"/>
                </a:ext>
              </a:extLst>
            </p:cNvPr>
            <p:cNvCxnSpPr>
              <a:cxnSpLocks/>
            </p:cNvCxnSpPr>
            <p:nvPr/>
          </p:nvCxnSpPr>
          <p:spPr>
            <a:xfrm>
              <a:off x="7195015" y="2503191"/>
              <a:ext cx="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A5BCBC7-01DD-8C00-3567-A30E661529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5150" y="4917777"/>
              <a:ext cx="136990" cy="13102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5260F9C-8D57-6B2A-4B0A-88350753DAE2}"/>
                </a:ext>
              </a:extLst>
            </p:cNvPr>
            <p:cNvCxnSpPr>
              <a:cxnSpLocks/>
            </p:cNvCxnSpPr>
            <p:nvPr/>
          </p:nvCxnSpPr>
          <p:spPr>
            <a:xfrm>
              <a:off x="7580776" y="3580842"/>
              <a:ext cx="0" cy="18208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E68F0F-CA03-E686-A0C3-CA5E3AAD6AAA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H="1" flipV="1">
              <a:off x="4339764" y="4955315"/>
              <a:ext cx="112049" cy="6490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0E0474-A623-2E10-A3E8-7164E485D5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2684" y="3578515"/>
              <a:ext cx="0" cy="15240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D46792-50EF-498D-21A6-D1F09E487B3B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4200525" y="2354115"/>
              <a:ext cx="139239" cy="1657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509A53-5AB3-CE23-086E-A948646273EC}"/>
                </a:ext>
              </a:extLst>
            </p:cNvPr>
            <p:cNvSpPr txBox="1"/>
            <p:nvPr/>
          </p:nvSpPr>
          <p:spPr>
            <a:xfrm>
              <a:off x="5152713" y="1347083"/>
              <a:ext cx="1133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venir Light" panose="020B0402020203020204" pitchFamily="34" charset="77"/>
                </a:rPr>
                <a:t>Question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765C31-5C15-9696-CF29-6DAEC7781E78}"/>
                </a:ext>
              </a:extLst>
            </p:cNvPr>
            <p:cNvSpPr txBox="1"/>
            <p:nvPr/>
          </p:nvSpPr>
          <p:spPr>
            <a:xfrm>
              <a:off x="7120499" y="2044582"/>
              <a:ext cx="11337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Research Design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AB1700-7ED3-E10C-B05A-B255FF1BB255}"/>
                </a:ext>
              </a:extLst>
            </p:cNvPr>
            <p:cNvSpPr txBox="1"/>
            <p:nvPr/>
          </p:nvSpPr>
          <p:spPr>
            <a:xfrm>
              <a:off x="7715813" y="3293407"/>
              <a:ext cx="12424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Data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Collection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B4A016-20CE-7C92-D496-BCBDE5801A0A}"/>
                </a:ext>
              </a:extLst>
            </p:cNvPr>
            <p:cNvSpPr txBox="1"/>
            <p:nvPr/>
          </p:nvSpPr>
          <p:spPr>
            <a:xfrm>
              <a:off x="7120498" y="4725632"/>
              <a:ext cx="16686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Data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Management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8FFA87-3CB6-9D08-9590-293BAF8AC828}"/>
                </a:ext>
              </a:extLst>
            </p:cNvPr>
            <p:cNvSpPr txBox="1"/>
            <p:nvPr/>
          </p:nvSpPr>
          <p:spPr>
            <a:xfrm>
              <a:off x="4822383" y="5675588"/>
              <a:ext cx="16686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Data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Exploration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D4096E-0D54-2876-5B00-19AC1F30011F}"/>
                </a:ext>
              </a:extLst>
            </p:cNvPr>
            <p:cNvSpPr txBox="1"/>
            <p:nvPr/>
          </p:nvSpPr>
          <p:spPr>
            <a:xfrm>
              <a:off x="2959106" y="5036601"/>
              <a:ext cx="16686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Modeling 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&amp; Analysis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B08262-0CAA-FB5F-704E-7ECC8F3325C6}"/>
                </a:ext>
              </a:extLst>
            </p:cNvPr>
            <p:cNvSpPr txBox="1"/>
            <p:nvPr/>
          </p:nvSpPr>
          <p:spPr>
            <a:xfrm>
              <a:off x="2294076" y="3479354"/>
              <a:ext cx="16686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Interpret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374ACF-4AEE-ED09-8713-F77B8169D8E5}"/>
                </a:ext>
              </a:extLst>
            </p:cNvPr>
            <p:cNvSpPr txBox="1"/>
            <p:nvPr/>
          </p:nvSpPr>
          <p:spPr>
            <a:xfrm>
              <a:off x="2393028" y="2154561"/>
              <a:ext cx="19467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Communicate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8B1FD47-B064-2FD7-F990-8BBDE6864BF0}"/>
                </a:ext>
              </a:extLst>
            </p:cNvPr>
            <p:cNvGrpSpPr/>
            <p:nvPr/>
          </p:nvGrpSpPr>
          <p:grpSpPr>
            <a:xfrm>
              <a:off x="4002051" y="2404382"/>
              <a:ext cx="3353498" cy="2887010"/>
              <a:chOff x="4002051" y="2404382"/>
              <a:chExt cx="3353498" cy="288701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2CC18F6-543F-7CCA-3648-A7C60DAE26B3}"/>
                  </a:ext>
                </a:extLst>
              </p:cNvPr>
              <p:cNvSpPr txBox="1"/>
              <p:nvPr/>
            </p:nvSpPr>
            <p:spPr>
              <a:xfrm>
                <a:off x="6491072" y="2440936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053D44-F63C-7BD2-2449-785B1100F6E2}"/>
                  </a:ext>
                </a:extLst>
              </p:cNvPr>
              <p:cNvSpPr txBox="1"/>
              <p:nvPr/>
            </p:nvSpPr>
            <p:spPr>
              <a:xfrm>
                <a:off x="6905091" y="3409363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FE6F0E-631D-254C-2DBC-2BE81E6512DA}"/>
                  </a:ext>
                </a:extLst>
              </p:cNvPr>
              <p:cNvSpPr txBox="1"/>
              <p:nvPr/>
            </p:nvSpPr>
            <p:spPr>
              <a:xfrm>
                <a:off x="6533187" y="4543260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B4E231-269F-1219-7C12-677B0607468A}"/>
                  </a:ext>
                </a:extLst>
              </p:cNvPr>
              <p:cNvSpPr txBox="1"/>
              <p:nvPr/>
            </p:nvSpPr>
            <p:spPr>
              <a:xfrm>
                <a:off x="5431498" y="4891282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36EB3EA-191A-AAC3-39AF-A4A4D5F7C1EB}"/>
                  </a:ext>
                </a:extLst>
              </p:cNvPr>
              <p:cNvSpPr txBox="1"/>
              <p:nvPr/>
            </p:nvSpPr>
            <p:spPr>
              <a:xfrm>
                <a:off x="4528093" y="4570466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4D9A86-D824-ED06-D108-7D798E8DD74B}"/>
                  </a:ext>
                </a:extLst>
              </p:cNvPr>
              <p:cNvSpPr txBox="1"/>
              <p:nvPr/>
            </p:nvSpPr>
            <p:spPr>
              <a:xfrm>
                <a:off x="4002051" y="3524678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9201-78FA-BD1F-0A6B-3D810E8A5274}"/>
                  </a:ext>
                </a:extLst>
              </p:cNvPr>
              <p:cNvSpPr txBox="1"/>
              <p:nvPr/>
            </p:nvSpPr>
            <p:spPr>
              <a:xfrm>
                <a:off x="4395788" y="2404382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68FA50-613C-B8AC-2895-1A8635BB2421}"/>
                </a:ext>
              </a:extLst>
            </p:cNvPr>
            <p:cNvSpPr txBox="1"/>
            <p:nvPr/>
          </p:nvSpPr>
          <p:spPr>
            <a:xfrm>
              <a:off x="4671875" y="3460645"/>
              <a:ext cx="186131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EF564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abcdefg</a:t>
              </a:r>
              <a:r>
                <a:rPr lang="en-US" sz="2000" dirty="0">
                  <a:solidFill>
                    <a:srgbClr val="EF564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496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 title="Web Viewer">
                <a:extLst>
                  <a:ext uri="{FF2B5EF4-FFF2-40B4-BE49-F238E27FC236}">
                    <a16:creationId xmlns:a16="http://schemas.microsoft.com/office/drawing/2014/main" id="{E092583C-B69F-AEB6-FB1F-A71D9ABCB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1050169"/>
                  </p:ext>
                </p:extLst>
              </p:nvPr>
            </p:nvGraphicFramePr>
            <p:xfrm>
              <a:off x="385221" y="393405"/>
              <a:ext cx="11403125" cy="591170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Add-in 4" title="Web Viewer">
                <a:extLst>
                  <a:ext uri="{FF2B5EF4-FFF2-40B4-BE49-F238E27FC236}">
                    <a16:creationId xmlns:a16="http://schemas.microsoft.com/office/drawing/2014/main" id="{E092583C-B69F-AEB6-FB1F-A71D9ABCB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221" y="393405"/>
                <a:ext cx="11403125" cy="591170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39F6F73-0E55-71F3-BDB7-FA9CC7A670A9}"/>
              </a:ext>
            </a:extLst>
          </p:cNvPr>
          <p:cNvSpPr txBox="1"/>
          <p:nvPr/>
        </p:nvSpPr>
        <p:spPr>
          <a:xfrm>
            <a:off x="7109499" y="6477306"/>
            <a:ext cx="1149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Link to Report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891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A78576-237E-B0A3-D8CA-BEEDEE60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 and Reproducible Research Practices (ORRP)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1393C1-037F-8F71-052A-C646B1885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55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venir Next LT Pro Demi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webextension1.xml><?xml version="1.0" encoding="utf-8"?>
<we:webextension xmlns:we="http://schemas.microsoft.com/office/webextensions/webextension/2010/11" id="{E6459CC2-7B18-4128-937F-85C361FE4502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middlebury.az1.qualtrics.com/reports/public/bWlkZGxlYnVyeS02NGUzOWQ4YzJkZWMzYjAwMDk2YzU0ZGQtVVJfYTltbDVSdGJ5YXNXV3o0 &quot;,&quot;values&quot;:{},&quot;data&quot;:{&quot;uri&quot;:&quot;middlebury.az1.qualtrics.com/reports/public/bWlkZGxlYnVyeS02NGUzOWQ4YzJkZWMzYjAwMDk2YzU0ZGQtVVJfYTltbDVSdGJ5YXNXV3o0 &quot;},&quot;secure&quot;:false}],&quot;name&quot;:&quot;middlebury.az1.qualtrics.com/reports/public/bWlkZGxlYnVyeS02NGUzOWQ4YzJkZWMzYjAwMDk2YzU0ZGQtVVJfYTltbDVSdGJ5YXNXV3o0 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3220</TotalTime>
  <Words>890</Words>
  <Application>Microsoft Office PowerPoint</Application>
  <PresentationFormat>Widescreen</PresentationFormat>
  <Paragraphs>113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 Rounded MT Bold</vt:lpstr>
      <vt:lpstr>Avenir Light</vt:lpstr>
      <vt:lpstr>Avenir Next LT Pro Demi</vt:lpstr>
      <vt:lpstr>Avenir Next LT Pro Light</vt:lpstr>
      <vt:lpstr>AvenirNextforSAS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and Reproducible Research Practices (ORRP)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HEGSRR Infrastructure</vt:lpstr>
      <vt:lpstr>Discussion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Kedron</dc:creator>
  <cp:lastModifiedBy>Holler, Joseph</cp:lastModifiedBy>
  <cp:revision>212</cp:revision>
  <dcterms:created xsi:type="dcterms:W3CDTF">2023-07-10T06:52:36Z</dcterms:created>
  <dcterms:modified xsi:type="dcterms:W3CDTF">2023-09-01T17:59:27Z</dcterms:modified>
</cp:coreProperties>
</file>